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65" r:id="rId3"/>
    <p:sldId id="262" r:id="rId4"/>
    <p:sldId id="268" r:id="rId5"/>
    <p:sldId id="272" r:id="rId6"/>
    <p:sldId id="271" r:id="rId7"/>
    <p:sldId id="260" r:id="rId8"/>
    <p:sldId id="261" r:id="rId9"/>
    <p:sldId id="267" r:id="rId10"/>
  </p:sldIdLst>
  <p:sldSz cx="9144000" cy="6858000" type="screen4x3"/>
  <p:notesSz cx="6799263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ED5B3-D859-4053-98C7-45B7AAAFBC11}" type="datetimeFigureOut">
              <a:rPr lang="ru-RU" smtClean="0"/>
              <a:t>07.05.2014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46D44-B36F-4C7B-B47A-84D5081C05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160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682E8-8589-4E12-B83F-40DEDCA7EC44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33377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69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955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098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581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5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877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329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4280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73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676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360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270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6576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233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106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81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27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25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6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24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41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893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43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086BE1A-4B26-45BD-BA50-F2F8B72E8400}" type="datetimeFigureOut">
              <a:rPr lang="uk-UA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07.05.2014</a:t>
            </a:fld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uk-UA" dirty="0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49E1723-4B29-4CDD-8AB5-69EDCC8FDB08}" type="slidenum">
              <a:rPr lang="uk-UA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68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62000" y="4941168"/>
            <a:ext cx="7554416" cy="1015008"/>
          </a:xfrm>
        </p:spPr>
        <p:txBody>
          <a:bodyPr>
            <a:noAutofit/>
          </a:bodyPr>
          <a:lstStyle/>
          <a:p>
            <a:pPr algn="ctr"/>
            <a:r>
              <a:rPr lang="ru-RU" sz="16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Киев</a:t>
            </a:r>
            <a:b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endParaRPr lang="uk-UA" sz="16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Объект 14"/>
          <p:cNvSpPr>
            <a:spLocks noGrp="1"/>
          </p:cNvSpPr>
          <p:nvPr>
            <p:ph idx="1"/>
          </p:nvPr>
        </p:nvSpPr>
        <p:spPr>
          <a:xfrm>
            <a:off x="1115616" y="548680"/>
            <a:ext cx="66967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endParaRPr lang="ru-RU" b="1" dirty="0" smtClean="0">
              <a:solidFill>
                <a:schemeClr val="tx1"/>
              </a:solidFill>
              <a:latin typeface="Arial" charset="0"/>
            </a:endParaRPr>
          </a:p>
          <a:p>
            <a:pPr marL="0" indent="0" algn="ctr">
              <a:buNone/>
            </a:pPr>
            <a:endParaRPr lang="ru-RU" b="1" dirty="0">
              <a:solidFill>
                <a:schemeClr val="tx1"/>
              </a:solidFill>
              <a:latin typeface="Arial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tx1"/>
              </a:solidFill>
              <a:latin typeface="Arial" charset="0"/>
            </a:endParaRPr>
          </a:p>
          <a:p>
            <a:pPr marL="0" indent="0" algn="ctr">
              <a:buNone/>
            </a:pPr>
            <a:endParaRPr lang="ru-RU" b="1" dirty="0">
              <a:solidFill>
                <a:schemeClr val="tx1"/>
              </a:solidFill>
              <a:latin typeface="Arial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tx1"/>
              </a:solidFill>
              <a:latin typeface="Arial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charset="0"/>
              </a:rPr>
              <a:t>СЕКЬЮРИТИЗАЦИЯ ИПОТЕЧНЫХ АКТИВОВ</a:t>
            </a:r>
            <a:endParaRPr lang="ru-RU" sz="2400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39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08653" y="2348880"/>
            <a:ext cx="7564269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pPr algn="just"/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Деятельность АРЖК направлена на обеспечение системы негосударственного рефинансирования банков, которые осуществляют жилищное ипотечное кредитование населения.</a:t>
            </a:r>
            <a:r>
              <a:rPr lang="uk-UA" sz="1600" dirty="0">
                <a:solidFill>
                  <a:prstClr val="black"/>
                </a:solidFill>
              </a:rPr>
              <a:t> 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Исключительными видами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деятельности АРЖК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являются: </a:t>
            </a: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приобретение у банков прав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требований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 ипотечным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жилищным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займам</a:t>
            </a: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привлечение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долгосрочных ресурсов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путем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выпуска обычных ипотечных облигаций. </a:t>
            </a:r>
            <a:endParaRPr lang="uk-UA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1095535"/>
            <a:ext cx="75456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Публичное акционерное общество </a:t>
            </a:r>
            <a:r>
              <a:rPr lang="ru-RU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«Агентство по рефинансированию жилищных кредитов»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создано в феврале 2012 года. </a:t>
            </a:r>
          </a:p>
          <a:p>
            <a:pPr algn="just"/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Учредители: Ощадбанк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(70,87%),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Укрэксимбанк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(9,71%),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Укргазбанк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(9,71%)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банк Киев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(9,71%).</a:t>
            </a:r>
            <a:r>
              <a:rPr lang="uk-UA" sz="1200" dirty="0">
                <a:solidFill>
                  <a:prstClr val="black"/>
                </a:solidFill>
              </a:rPr>
              <a:t> </a:t>
            </a:r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85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624"/>
            <a:ext cx="7632848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2276872"/>
            <a:ext cx="7632849" cy="199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826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78294" y="1864282"/>
            <a:ext cx="1247895" cy="2893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uk-UA" sz="1400" b="1" dirty="0" smtClean="0"/>
          </a:p>
          <a:p>
            <a:endParaRPr lang="uk-UA" sz="1400" b="1" dirty="0" smtClean="0"/>
          </a:p>
          <a:p>
            <a:endParaRPr lang="uk-UA" sz="1400" b="1" dirty="0" smtClean="0"/>
          </a:p>
          <a:p>
            <a:endParaRPr lang="uk-UA" sz="1400" b="1" dirty="0"/>
          </a:p>
          <a:p>
            <a:endParaRPr lang="uk-UA" sz="1400" b="1" dirty="0"/>
          </a:p>
          <a:p>
            <a:pPr algn="ctr"/>
            <a:r>
              <a:rPr lang="uk-UA" sz="1400" b="1" dirty="0" err="1" smtClean="0"/>
              <a:t>Банк-ипотечный</a:t>
            </a:r>
            <a:r>
              <a:rPr lang="uk-UA" sz="1400" b="1" dirty="0" smtClean="0"/>
              <a:t> кредитор </a:t>
            </a:r>
          </a:p>
          <a:p>
            <a:pPr algn="ctr"/>
            <a:endParaRPr lang="ru-RU" sz="1400" b="1" dirty="0"/>
          </a:p>
          <a:p>
            <a:pPr algn="ctr"/>
            <a:r>
              <a:rPr lang="ru-RU" sz="1400" b="1" dirty="0" smtClean="0"/>
              <a:t>(</a:t>
            </a:r>
            <a:r>
              <a:rPr lang="ru-RU" sz="1400" b="1" dirty="0" err="1" smtClean="0"/>
              <a:t>оригинатор</a:t>
            </a:r>
            <a:r>
              <a:rPr lang="ru-RU" sz="1400" b="1" dirty="0" smtClean="0"/>
              <a:t>)</a:t>
            </a:r>
            <a:endParaRPr lang="uk-UA" sz="1400" dirty="0" smtClean="0"/>
          </a:p>
          <a:p>
            <a:endParaRPr lang="uk-UA" sz="1400" dirty="0"/>
          </a:p>
          <a:p>
            <a:endParaRPr lang="uk-UA" sz="1400" dirty="0" smtClean="0"/>
          </a:p>
          <a:p>
            <a:endParaRPr lang="uk-UA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7820263" y="1861848"/>
            <a:ext cx="1144225" cy="2893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uk-UA" sz="1400" b="1" dirty="0" smtClean="0"/>
          </a:p>
          <a:p>
            <a:endParaRPr lang="uk-UA" sz="1400" b="1" dirty="0"/>
          </a:p>
          <a:p>
            <a:endParaRPr lang="uk-UA" sz="1400" b="1" dirty="0" smtClean="0"/>
          </a:p>
          <a:p>
            <a:endParaRPr lang="uk-UA" sz="1400" b="1" dirty="0" smtClean="0"/>
          </a:p>
          <a:p>
            <a:endParaRPr lang="uk-UA" sz="1400" b="1" dirty="0" smtClean="0"/>
          </a:p>
          <a:p>
            <a:endParaRPr lang="uk-UA" sz="1400" b="1" dirty="0" smtClean="0"/>
          </a:p>
          <a:p>
            <a:pPr algn="ctr"/>
            <a:r>
              <a:rPr lang="uk-UA" sz="1400" b="1" dirty="0" err="1" smtClean="0"/>
              <a:t>Инвесторы</a:t>
            </a:r>
            <a:endParaRPr lang="uk-UA" sz="1400" b="1" dirty="0" smtClean="0"/>
          </a:p>
          <a:p>
            <a:endParaRPr lang="uk-UA" sz="1400" b="1" dirty="0" smtClean="0"/>
          </a:p>
          <a:p>
            <a:endParaRPr lang="uk-UA" sz="1400" b="1" dirty="0" smtClean="0"/>
          </a:p>
          <a:p>
            <a:endParaRPr lang="uk-UA" sz="1400" b="1" dirty="0"/>
          </a:p>
          <a:p>
            <a:endParaRPr lang="uk-UA" sz="1400" b="1" dirty="0" smtClean="0"/>
          </a:p>
          <a:p>
            <a:endParaRPr lang="uk-UA" sz="1400" b="1" dirty="0"/>
          </a:p>
          <a:p>
            <a:endParaRPr lang="uk-UA" sz="1400" b="1" dirty="0" smtClean="0"/>
          </a:p>
        </p:txBody>
      </p:sp>
      <p:sp>
        <p:nvSpPr>
          <p:cNvPr id="13" name="Стрелка влево 12"/>
          <p:cNvSpPr/>
          <p:nvPr/>
        </p:nvSpPr>
        <p:spPr>
          <a:xfrm>
            <a:off x="1526189" y="3518410"/>
            <a:ext cx="1515190" cy="1008111"/>
          </a:xfrm>
          <a:prstGeom prst="leftArrow">
            <a:avLst/>
          </a:prstGeom>
          <a:solidFill>
            <a:schemeClr val="accent4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err="1" smtClean="0">
                <a:solidFill>
                  <a:schemeClr val="tx1"/>
                </a:solidFill>
              </a:rPr>
              <a:t>Финансовый</a:t>
            </a:r>
            <a:r>
              <a:rPr lang="uk-UA" sz="1100" b="1" dirty="0" smtClean="0">
                <a:solidFill>
                  <a:schemeClr val="tx1"/>
                </a:solidFill>
              </a:rPr>
              <a:t> кредит</a:t>
            </a:r>
            <a:endParaRPr lang="uk-UA" sz="11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лево 13"/>
          <p:cNvSpPr/>
          <p:nvPr/>
        </p:nvSpPr>
        <p:spPr>
          <a:xfrm>
            <a:off x="6414373" y="3607888"/>
            <a:ext cx="1405892" cy="939151"/>
          </a:xfrm>
          <a:prstGeom prst="leftArrow">
            <a:avLst/>
          </a:prstGeom>
          <a:solidFill>
            <a:schemeClr val="accent4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err="1">
                <a:solidFill>
                  <a:schemeClr val="tx1"/>
                </a:solidFill>
              </a:rPr>
              <a:t>И</a:t>
            </a:r>
            <a:r>
              <a:rPr lang="uk-UA" sz="1100" b="1" dirty="0" err="1" smtClean="0">
                <a:solidFill>
                  <a:schemeClr val="tx1"/>
                </a:solidFill>
              </a:rPr>
              <a:t>нвестиция</a:t>
            </a:r>
            <a:endParaRPr lang="uk-UA" sz="1100" b="1" dirty="0">
              <a:solidFill>
                <a:schemeClr val="tx1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6392263" y="1795433"/>
            <a:ext cx="1428002" cy="1076455"/>
          </a:xfrm>
          <a:prstGeom prst="rightArrow">
            <a:avLst/>
          </a:prstGeom>
          <a:solidFill>
            <a:schemeClr val="accent4">
              <a:lumMod val="20000"/>
              <a:lumOff val="80000"/>
              <a:alpha val="91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err="1" smtClean="0">
                <a:solidFill>
                  <a:schemeClr val="tx1"/>
                </a:solidFill>
              </a:rPr>
              <a:t>Облигации</a:t>
            </a:r>
            <a:r>
              <a:rPr lang="uk-UA" sz="1100" b="1" dirty="0" smtClean="0">
                <a:solidFill>
                  <a:schemeClr val="tx1"/>
                </a:solidFill>
              </a:rPr>
              <a:t> с </a:t>
            </a:r>
            <a:r>
              <a:rPr lang="uk-UA" sz="1100" b="1" dirty="0" err="1" smtClean="0">
                <a:solidFill>
                  <a:schemeClr val="tx1"/>
                </a:solidFill>
              </a:rPr>
              <a:t>покрытием</a:t>
            </a:r>
            <a:r>
              <a:rPr lang="uk-UA" sz="1100" b="1" dirty="0" smtClean="0">
                <a:solidFill>
                  <a:schemeClr val="tx1"/>
                </a:solidFill>
              </a:rPr>
              <a:t> (</a:t>
            </a:r>
            <a:r>
              <a:rPr lang="uk-UA" sz="1100" b="1" dirty="0" err="1" smtClean="0">
                <a:solidFill>
                  <a:schemeClr val="tx1"/>
                </a:solidFill>
              </a:rPr>
              <a:t>залогом</a:t>
            </a:r>
            <a:r>
              <a:rPr lang="uk-UA" sz="1100" b="1" dirty="0" smtClean="0">
                <a:solidFill>
                  <a:schemeClr val="tx1"/>
                </a:solidFill>
              </a:rPr>
              <a:t>)</a:t>
            </a:r>
            <a:endParaRPr lang="uk-UA" sz="1100" b="1" dirty="0">
              <a:solidFill>
                <a:schemeClr val="tx1"/>
              </a:soli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1526189" y="1779905"/>
            <a:ext cx="1515190" cy="1139006"/>
          </a:xfrm>
          <a:prstGeom prst="rightArrow">
            <a:avLst/>
          </a:prstGeom>
          <a:solidFill>
            <a:schemeClr val="accent4">
              <a:lumMod val="20000"/>
              <a:lumOff val="80000"/>
              <a:alpha val="91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b="1" dirty="0" err="1" smtClean="0">
                <a:solidFill>
                  <a:schemeClr val="tx1"/>
                </a:solidFill>
              </a:rPr>
              <a:t>Обеспечительная</a:t>
            </a:r>
            <a:r>
              <a:rPr lang="uk-UA" sz="1000" b="1" dirty="0" smtClean="0">
                <a:solidFill>
                  <a:schemeClr val="tx1"/>
                </a:solidFill>
              </a:rPr>
              <a:t> уступка </a:t>
            </a:r>
            <a:r>
              <a:rPr lang="uk-UA" sz="1000" b="1" dirty="0" err="1" smtClean="0">
                <a:solidFill>
                  <a:schemeClr val="tx1"/>
                </a:solidFill>
              </a:rPr>
              <a:t>пула</a:t>
            </a:r>
            <a:endParaRPr lang="uk-UA" sz="1000" b="1" dirty="0">
              <a:solidFill>
                <a:schemeClr val="tx1"/>
              </a:solidFill>
            </a:endParaRP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915" y="860785"/>
            <a:ext cx="1296144" cy="653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1375" y="1534011"/>
            <a:ext cx="1663612" cy="8771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uk-UA" sz="850" b="1" dirty="0" err="1" smtClean="0"/>
              <a:t>Отбор</a:t>
            </a:r>
            <a:r>
              <a:rPr lang="uk-UA" sz="850" b="1" dirty="0" smtClean="0"/>
              <a:t> </a:t>
            </a:r>
            <a:r>
              <a:rPr lang="uk-UA" sz="850" b="1" dirty="0" err="1" smtClean="0"/>
              <a:t>качественных</a:t>
            </a:r>
            <a:r>
              <a:rPr lang="uk-UA" sz="850" b="1" dirty="0" smtClean="0"/>
              <a:t> </a:t>
            </a:r>
            <a:r>
              <a:rPr lang="uk-UA" sz="850" b="1" dirty="0" err="1" smtClean="0"/>
              <a:t>кредитов</a:t>
            </a:r>
            <a:endParaRPr lang="uk-UA" sz="850" b="1" dirty="0" smtClean="0"/>
          </a:p>
          <a:p>
            <a:r>
              <a:rPr lang="uk-UA" sz="850" b="1" dirty="0" smtClean="0"/>
              <a:t> </a:t>
            </a:r>
          </a:p>
          <a:p>
            <a:r>
              <a:rPr lang="ru-RU" sz="850" b="1" dirty="0" smtClean="0"/>
              <a:t>Независимый аудит пула</a:t>
            </a:r>
          </a:p>
          <a:p>
            <a:r>
              <a:rPr lang="ru-RU" sz="850" b="1" dirty="0" smtClean="0"/>
              <a:t>Экспертное подтверждение оценки недвижимости</a:t>
            </a:r>
            <a:endParaRPr lang="uk-UA" sz="850" b="1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3041379" y="2431234"/>
            <a:ext cx="1663612" cy="8771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uk-UA" sz="850" b="1" dirty="0" err="1" smtClean="0"/>
              <a:t>Соглашение</a:t>
            </a:r>
            <a:r>
              <a:rPr lang="uk-UA" sz="850" b="1" dirty="0" smtClean="0"/>
              <a:t> по </a:t>
            </a:r>
            <a:r>
              <a:rPr lang="uk-UA" sz="850" b="1" dirty="0" err="1" smtClean="0"/>
              <a:t>дальнейшему</a:t>
            </a:r>
            <a:r>
              <a:rPr lang="uk-UA" sz="850" b="1" dirty="0" smtClean="0"/>
              <a:t> </a:t>
            </a:r>
            <a:r>
              <a:rPr lang="uk-UA" sz="850" b="1" dirty="0" err="1" smtClean="0"/>
              <a:t>обслуживанию</a:t>
            </a:r>
            <a:r>
              <a:rPr lang="uk-UA" sz="850" b="1" dirty="0" smtClean="0"/>
              <a:t> </a:t>
            </a:r>
            <a:r>
              <a:rPr lang="uk-UA" sz="850" b="1" dirty="0" err="1" smtClean="0"/>
              <a:t>кредитов</a:t>
            </a:r>
            <a:r>
              <a:rPr lang="uk-UA" sz="850" b="1" dirty="0" smtClean="0"/>
              <a:t>  с </a:t>
            </a:r>
            <a:r>
              <a:rPr lang="uk-UA" sz="850" b="1" dirty="0" err="1" smtClean="0"/>
              <a:t>оигинатором</a:t>
            </a:r>
            <a:endParaRPr lang="ru-RU" sz="850" b="1" dirty="0"/>
          </a:p>
          <a:p>
            <a:r>
              <a:rPr lang="ru-RU" sz="850" b="1" dirty="0" smtClean="0"/>
              <a:t>Соглашение по обслуживанию с банком-запасным </a:t>
            </a:r>
            <a:r>
              <a:rPr lang="ru-RU" sz="850" b="1" dirty="0" err="1" smtClean="0"/>
              <a:t>сервисером</a:t>
            </a:r>
            <a:endParaRPr lang="uk-UA" sz="85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3041376" y="3323489"/>
            <a:ext cx="1663613" cy="12695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850" b="1"/>
            </a:lvl1pPr>
          </a:lstStyle>
          <a:p>
            <a:r>
              <a:rPr lang="uk-UA" dirty="0" err="1" smtClean="0"/>
              <a:t>Соглашение</a:t>
            </a:r>
            <a:r>
              <a:rPr lang="uk-UA" dirty="0" smtClean="0"/>
              <a:t> с </a:t>
            </a:r>
            <a:r>
              <a:rPr lang="uk-UA" dirty="0" err="1" smtClean="0"/>
              <a:t>оригинатором</a:t>
            </a:r>
            <a:r>
              <a:rPr lang="uk-UA" dirty="0" smtClean="0"/>
              <a:t> об </a:t>
            </a:r>
            <a:r>
              <a:rPr lang="uk-UA" dirty="0" err="1" smtClean="0"/>
              <a:t>обратном</a:t>
            </a:r>
            <a:r>
              <a:rPr lang="uk-UA" dirty="0" smtClean="0"/>
              <a:t> </a:t>
            </a:r>
            <a:r>
              <a:rPr lang="uk-UA" dirty="0" err="1" smtClean="0"/>
              <a:t>выкупе</a:t>
            </a:r>
            <a:r>
              <a:rPr lang="uk-UA" dirty="0" smtClean="0"/>
              <a:t> плохих </a:t>
            </a:r>
            <a:r>
              <a:rPr lang="uk-UA" dirty="0" err="1" smtClean="0"/>
              <a:t>кредитов</a:t>
            </a:r>
            <a:r>
              <a:rPr lang="uk-UA" dirty="0" smtClean="0"/>
              <a:t> и </a:t>
            </a:r>
            <a:r>
              <a:rPr lang="uk-UA" dirty="0" err="1" smtClean="0"/>
              <a:t>остатков</a:t>
            </a:r>
            <a:r>
              <a:rPr lang="uk-UA" dirty="0" smtClean="0"/>
              <a:t> </a:t>
            </a:r>
            <a:r>
              <a:rPr lang="uk-UA" dirty="0" err="1" smtClean="0"/>
              <a:t>пула</a:t>
            </a:r>
            <a:r>
              <a:rPr lang="uk-UA" dirty="0" smtClean="0"/>
              <a:t> (перед </a:t>
            </a:r>
            <a:r>
              <a:rPr lang="uk-UA" dirty="0" err="1" smtClean="0"/>
              <a:t>погашением</a:t>
            </a:r>
            <a:r>
              <a:rPr lang="uk-UA" dirty="0" smtClean="0"/>
              <a:t> </a:t>
            </a:r>
            <a:r>
              <a:rPr lang="uk-UA" dirty="0" err="1" smtClean="0"/>
              <a:t>облигаций</a:t>
            </a:r>
            <a:r>
              <a:rPr lang="uk-UA" dirty="0" smtClean="0"/>
              <a:t>)</a:t>
            </a:r>
            <a:endParaRPr lang="ru-RU" dirty="0"/>
          </a:p>
          <a:p>
            <a:r>
              <a:rPr lang="ru-RU" dirty="0" smtClean="0"/>
              <a:t>Соглашение с </a:t>
            </a:r>
            <a:r>
              <a:rPr lang="ru-RU" dirty="0" err="1" smtClean="0"/>
              <a:t>запаснымсервисером</a:t>
            </a:r>
            <a:r>
              <a:rPr lang="ru-RU" dirty="0" smtClean="0"/>
              <a:t> о выкупе пула с дисконтом (вместо </a:t>
            </a:r>
            <a:r>
              <a:rPr lang="ru-RU" dirty="0" err="1" smtClean="0"/>
              <a:t>оригинатора</a:t>
            </a:r>
            <a:r>
              <a:rPr lang="ru-RU" dirty="0" smtClean="0"/>
              <a:t>)</a:t>
            </a:r>
            <a:endParaRPr lang="uk-UA" dirty="0"/>
          </a:p>
        </p:txBody>
      </p:sp>
      <p:sp>
        <p:nvSpPr>
          <p:cNvPr id="20" name="TextBox 19"/>
          <p:cNvSpPr txBox="1"/>
          <p:nvPr/>
        </p:nvSpPr>
        <p:spPr>
          <a:xfrm>
            <a:off x="3041375" y="4620761"/>
            <a:ext cx="1663613" cy="6155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850" b="1"/>
            </a:lvl1pPr>
          </a:lstStyle>
          <a:p>
            <a:r>
              <a:rPr lang="uk-UA" dirty="0" err="1" smtClean="0"/>
              <a:t>Установление</a:t>
            </a:r>
            <a:r>
              <a:rPr lang="uk-UA" dirty="0" smtClean="0"/>
              <a:t> </a:t>
            </a:r>
            <a:r>
              <a:rPr lang="uk-UA" dirty="0" err="1" smtClean="0"/>
              <a:t>финансовой</a:t>
            </a:r>
            <a:r>
              <a:rPr lang="uk-UA" dirty="0" smtClean="0"/>
              <a:t> </a:t>
            </a:r>
            <a:r>
              <a:rPr lang="uk-UA" dirty="0" err="1" smtClean="0"/>
              <a:t>ответственности</a:t>
            </a:r>
            <a:r>
              <a:rPr lang="uk-UA" dirty="0" smtClean="0"/>
              <a:t> (</a:t>
            </a:r>
            <a:r>
              <a:rPr lang="uk-UA" dirty="0" err="1" smtClean="0"/>
              <a:t>санкций</a:t>
            </a:r>
            <a:r>
              <a:rPr lang="uk-UA" dirty="0" smtClean="0"/>
              <a:t>) </a:t>
            </a:r>
            <a:r>
              <a:rPr lang="uk-UA" dirty="0" err="1" smtClean="0"/>
              <a:t>обслуживающего</a:t>
            </a:r>
            <a:r>
              <a:rPr lang="uk-UA" dirty="0" smtClean="0"/>
              <a:t> </a:t>
            </a:r>
            <a:r>
              <a:rPr lang="uk-UA" dirty="0" err="1" smtClean="0"/>
              <a:t>оригинатора</a:t>
            </a:r>
            <a:endParaRPr lang="uk-UA" dirty="0"/>
          </a:p>
        </p:txBody>
      </p:sp>
      <p:sp>
        <p:nvSpPr>
          <p:cNvPr id="21" name="TextBox 20"/>
          <p:cNvSpPr txBox="1"/>
          <p:nvPr/>
        </p:nvSpPr>
        <p:spPr>
          <a:xfrm>
            <a:off x="3041377" y="5266588"/>
            <a:ext cx="1663612" cy="3539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850" b="1"/>
            </a:lvl1pPr>
          </a:lstStyle>
          <a:p>
            <a:r>
              <a:rPr lang="uk-UA" dirty="0" err="1" smtClean="0"/>
              <a:t>Перерегистрация</a:t>
            </a:r>
            <a:r>
              <a:rPr lang="uk-UA" dirty="0" smtClean="0"/>
              <a:t> кредитора с </a:t>
            </a:r>
            <a:r>
              <a:rPr lang="uk-UA" dirty="0" err="1" smtClean="0"/>
              <a:t>уведомлением</a:t>
            </a:r>
            <a:r>
              <a:rPr lang="uk-UA" dirty="0" smtClean="0"/>
              <a:t> </a:t>
            </a:r>
            <a:r>
              <a:rPr lang="uk-UA" dirty="0" err="1" smtClean="0"/>
              <a:t>заемщиков</a:t>
            </a:r>
            <a:endParaRPr lang="uk-UA" dirty="0"/>
          </a:p>
        </p:txBody>
      </p:sp>
      <p:sp>
        <p:nvSpPr>
          <p:cNvPr id="22" name="TextBox 21"/>
          <p:cNvSpPr txBox="1"/>
          <p:nvPr/>
        </p:nvSpPr>
        <p:spPr>
          <a:xfrm>
            <a:off x="4728651" y="1534010"/>
            <a:ext cx="1663612" cy="8771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850" b="1"/>
            </a:lvl1pPr>
          </a:lstStyle>
          <a:p>
            <a:r>
              <a:rPr lang="uk-UA" dirty="0" err="1" smtClean="0"/>
              <a:t>Установление</a:t>
            </a:r>
            <a:r>
              <a:rPr lang="uk-UA" dirty="0" smtClean="0"/>
              <a:t> </a:t>
            </a:r>
            <a:r>
              <a:rPr lang="uk-UA" dirty="0" err="1" smtClean="0"/>
              <a:t>целевых</a:t>
            </a:r>
            <a:r>
              <a:rPr lang="uk-UA" dirty="0" smtClean="0"/>
              <a:t> </a:t>
            </a:r>
            <a:r>
              <a:rPr lang="uk-UA" dirty="0" err="1" smtClean="0"/>
              <a:t>источников</a:t>
            </a:r>
            <a:r>
              <a:rPr lang="uk-UA" dirty="0" smtClean="0"/>
              <a:t> и </a:t>
            </a:r>
            <a:r>
              <a:rPr lang="uk-UA" dirty="0" err="1" smtClean="0"/>
              <a:t>сроков</a:t>
            </a:r>
            <a:r>
              <a:rPr lang="uk-UA" dirty="0" smtClean="0"/>
              <a:t> </a:t>
            </a:r>
            <a:r>
              <a:rPr lang="uk-UA" dirty="0" err="1" smtClean="0"/>
              <a:t>погашения</a:t>
            </a:r>
            <a:r>
              <a:rPr lang="uk-UA" dirty="0" smtClean="0"/>
              <a:t> – </a:t>
            </a:r>
            <a:r>
              <a:rPr lang="uk-UA" dirty="0" err="1" smtClean="0"/>
              <a:t>амортизация</a:t>
            </a:r>
            <a:r>
              <a:rPr lang="uk-UA" dirty="0" smtClean="0"/>
              <a:t> и </a:t>
            </a:r>
            <a:r>
              <a:rPr lang="uk-UA" dirty="0" err="1" smtClean="0"/>
              <a:t>выкуп</a:t>
            </a:r>
            <a:r>
              <a:rPr lang="uk-UA" dirty="0" smtClean="0"/>
              <a:t> </a:t>
            </a:r>
            <a:r>
              <a:rPr lang="uk-UA" dirty="0" err="1" smtClean="0"/>
              <a:t>остатков</a:t>
            </a:r>
            <a:r>
              <a:rPr lang="uk-UA" dirty="0" smtClean="0"/>
              <a:t> </a:t>
            </a:r>
            <a:r>
              <a:rPr lang="uk-UA" dirty="0" err="1" smtClean="0"/>
              <a:t>пула</a:t>
            </a:r>
            <a:r>
              <a:rPr lang="uk-UA" dirty="0" smtClean="0"/>
              <a:t> </a:t>
            </a:r>
            <a:r>
              <a:rPr lang="uk-UA" dirty="0" err="1" smtClean="0"/>
              <a:t>оригинатором</a:t>
            </a:r>
            <a:r>
              <a:rPr lang="uk-UA" dirty="0" smtClean="0"/>
              <a:t> (</a:t>
            </a:r>
            <a:r>
              <a:rPr lang="uk-UA" dirty="0" err="1" smtClean="0"/>
              <a:t>запасным</a:t>
            </a:r>
            <a:r>
              <a:rPr lang="uk-UA" dirty="0" smtClean="0"/>
              <a:t> </a:t>
            </a:r>
            <a:r>
              <a:rPr lang="uk-UA" dirty="0" err="1" smtClean="0"/>
              <a:t>сервисером</a:t>
            </a:r>
            <a:r>
              <a:rPr lang="uk-UA" dirty="0" smtClean="0"/>
              <a:t>)</a:t>
            </a:r>
            <a:endParaRPr lang="uk-UA" dirty="0"/>
          </a:p>
        </p:txBody>
      </p:sp>
      <p:sp>
        <p:nvSpPr>
          <p:cNvPr id="23" name="TextBox 22"/>
          <p:cNvSpPr txBox="1"/>
          <p:nvPr/>
        </p:nvSpPr>
        <p:spPr>
          <a:xfrm>
            <a:off x="4723095" y="2459791"/>
            <a:ext cx="1663612" cy="17273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850" b="1"/>
            </a:lvl1pPr>
          </a:lstStyle>
          <a:p>
            <a:r>
              <a:rPr lang="uk-UA" dirty="0" err="1" smtClean="0"/>
              <a:t>Привязка</a:t>
            </a:r>
            <a:r>
              <a:rPr lang="uk-UA" dirty="0" smtClean="0"/>
              <a:t> </a:t>
            </a:r>
            <a:r>
              <a:rPr lang="uk-UA" dirty="0" err="1" smtClean="0"/>
              <a:t>условий</a:t>
            </a:r>
            <a:r>
              <a:rPr lang="uk-UA" dirty="0" smtClean="0"/>
              <a:t> в</a:t>
            </a:r>
            <a:r>
              <a:rPr lang="ru-RU" dirty="0" smtClean="0"/>
              <a:t>ы</a:t>
            </a:r>
            <a:r>
              <a:rPr lang="uk-UA" dirty="0" err="1" smtClean="0"/>
              <a:t>пуска</a:t>
            </a:r>
            <a:r>
              <a:rPr lang="uk-UA" dirty="0" smtClean="0"/>
              <a:t> к характеристикам </a:t>
            </a:r>
            <a:r>
              <a:rPr lang="uk-UA" dirty="0" err="1" smtClean="0"/>
              <a:t>пула</a:t>
            </a:r>
            <a:r>
              <a:rPr lang="uk-UA" dirty="0" smtClean="0"/>
              <a:t> хороших </a:t>
            </a:r>
            <a:r>
              <a:rPr lang="uk-UA" dirty="0" err="1" smtClean="0"/>
              <a:t>кредитов</a:t>
            </a:r>
            <a:r>
              <a:rPr lang="uk-UA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- амортизация и погашение;</a:t>
            </a:r>
          </a:p>
          <a:p>
            <a:r>
              <a:rPr lang="ru-RU" dirty="0" smtClean="0"/>
              <a:t>- превышение совокупного дохода по пулу над совокупным доходом по облигациям;</a:t>
            </a:r>
          </a:p>
          <a:p>
            <a:r>
              <a:rPr lang="ru-RU" dirty="0" smtClean="0"/>
              <a:t>- валютный хедж (фиксация курса валюты для расчетов);</a:t>
            </a:r>
          </a:p>
          <a:p>
            <a:r>
              <a:rPr lang="ru-RU" dirty="0" smtClean="0"/>
              <a:t>- Значительный коэффициент покрытия (60-70%)</a:t>
            </a:r>
            <a:endParaRPr lang="uk-UA" dirty="0"/>
          </a:p>
        </p:txBody>
      </p:sp>
      <p:sp>
        <p:nvSpPr>
          <p:cNvPr id="24" name="TextBox 23"/>
          <p:cNvSpPr txBox="1"/>
          <p:nvPr/>
        </p:nvSpPr>
        <p:spPr>
          <a:xfrm>
            <a:off x="4725098" y="4239124"/>
            <a:ext cx="1662857" cy="3539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850" b="1"/>
            </a:lvl1pPr>
          </a:lstStyle>
          <a:p>
            <a:r>
              <a:rPr lang="uk-UA" dirty="0" err="1" smtClean="0"/>
              <a:t>Периодический</a:t>
            </a:r>
            <a:r>
              <a:rPr lang="uk-UA" dirty="0" smtClean="0"/>
              <a:t> </a:t>
            </a:r>
            <a:r>
              <a:rPr lang="uk-UA" dirty="0" err="1" smtClean="0"/>
              <a:t>независимый</a:t>
            </a:r>
            <a:r>
              <a:rPr lang="uk-UA" dirty="0" smtClean="0"/>
              <a:t> аудит </a:t>
            </a:r>
            <a:r>
              <a:rPr lang="uk-UA" dirty="0" err="1" smtClean="0"/>
              <a:t>пула</a:t>
            </a:r>
            <a:endParaRPr lang="uk-UA" dirty="0"/>
          </a:p>
        </p:txBody>
      </p:sp>
      <p:sp>
        <p:nvSpPr>
          <p:cNvPr id="25" name="TextBox 24"/>
          <p:cNvSpPr txBox="1"/>
          <p:nvPr/>
        </p:nvSpPr>
        <p:spPr>
          <a:xfrm>
            <a:off x="4733499" y="4625061"/>
            <a:ext cx="1663612" cy="3539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uk-UA" sz="850" b="1" dirty="0" smtClean="0"/>
              <a:t>Контроль </a:t>
            </a:r>
            <a:r>
              <a:rPr lang="uk-UA" sz="850" b="1" dirty="0" err="1" smtClean="0"/>
              <a:t>пула</a:t>
            </a:r>
            <a:r>
              <a:rPr lang="uk-UA" sz="850" b="1" dirty="0" smtClean="0"/>
              <a:t> банком - управителем </a:t>
            </a:r>
            <a:r>
              <a:rPr lang="uk-UA" sz="850" b="1" dirty="0" err="1" smtClean="0"/>
              <a:t>покрытием</a:t>
            </a:r>
            <a:endParaRPr lang="uk-UA" sz="850" b="1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4728651" y="5051132"/>
            <a:ext cx="1663612" cy="3539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uk-UA" sz="850" b="1" dirty="0" err="1" smtClean="0"/>
              <a:t>Публичная</a:t>
            </a:r>
            <a:r>
              <a:rPr lang="uk-UA" sz="850" b="1" dirty="0" smtClean="0"/>
              <a:t> </a:t>
            </a:r>
            <a:r>
              <a:rPr lang="uk-UA" sz="850" b="1" dirty="0" err="1" smtClean="0"/>
              <a:t>отчетность</a:t>
            </a:r>
            <a:r>
              <a:rPr lang="uk-UA" sz="850" b="1" dirty="0" smtClean="0"/>
              <a:t> по </a:t>
            </a:r>
            <a:r>
              <a:rPr lang="uk-UA" sz="850" b="1" dirty="0" err="1" smtClean="0"/>
              <a:t>покрытию</a:t>
            </a:r>
            <a:endParaRPr lang="uk-UA" sz="85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90025" y="5758256"/>
            <a:ext cx="846267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300" b="1" dirty="0" smtClean="0"/>
              <a:t>АРЖК </a:t>
            </a:r>
            <a:r>
              <a:rPr lang="uk-UA" sz="1300" b="1" dirty="0" err="1" smtClean="0"/>
              <a:t>нейтрализует</a:t>
            </a:r>
            <a:r>
              <a:rPr lang="uk-UA" sz="1300" b="1" dirty="0" smtClean="0"/>
              <a:t> риски </a:t>
            </a:r>
            <a:r>
              <a:rPr lang="uk-UA" sz="1300" b="1" dirty="0" err="1" smtClean="0"/>
              <a:t>связанные</a:t>
            </a:r>
            <a:r>
              <a:rPr lang="uk-UA" sz="1300" b="1" dirty="0" smtClean="0"/>
              <a:t> с банкротством </a:t>
            </a:r>
            <a:r>
              <a:rPr lang="uk-UA" sz="1300" b="1" dirty="0" err="1" smtClean="0"/>
              <a:t>банка-оригинатора</a:t>
            </a:r>
            <a:r>
              <a:rPr lang="uk-UA" sz="1300" b="1" dirty="0" smtClean="0"/>
              <a:t> и </a:t>
            </a:r>
            <a:r>
              <a:rPr lang="uk-UA" sz="1300" b="1" dirty="0" err="1" smtClean="0"/>
              <a:t>ухудшением</a:t>
            </a:r>
            <a:r>
              <a:rPr lang="uk-UA" sz="1300" b="1" dirty="0" smtClean="0"/>
              <a:t> </a:t>
            </a:r>
            <a:r>
              <a:rPr lang="uk-UA" sz="1300" b="1" dirty="0" err="1" smtClean="0"/>
              <a:t>покрытия</a:t>
            </a:r>
            <a:r>
              <a:rPr lang="uk-UA" sz="1300" b="1" dirty="0" smtClean="0"/>
              <a:t> </a:t>
            </a:r>
            <a:r>
              <a:rPr lang="uk-UA" sz="1300" b="1" dirty="0" err="1" smtClean="0"/>
              <a:t>облигаций</a:t>
            </a:r>
            <a:endParaRPr lang="uk-UA" sz="1300" b="1" dirty="0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624"/>
            <a:ext cx="7632848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53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777713" y="98456"/>
            <a:ext cx="7601594" cy="64633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 Narrow" pitchFamily="34" charset="0"/>
                <a:cs typeface="Angsana New" pitchFamily="18" charset="-34"/>
              </a:rPr>
              <a:t>ОСНОВНЫЕ ПРЕИМУЩЕСТВА БАНКОВ </a:t>
            </a:r>
            <a:r>
              <a:rPr lang="ru-RU" b="1" dirty="0" smtClean="0">
                <a:solidFill>
                  <a:srgbClr val="C00000"/>
                </a:solidFill>
                <a:latin typeface="Arial Narrow" pitchFamily="34" charset="0"/>
                <a:cs typeface="Angsana New" pitchFamily="18" charset="-34"/>
              </a:rPr>
              <a:t>– ИПОТЕЧНЫХ КРЕДИТОРОВ ОТ «МОНЕТИЗАЦИИ</a:t>
            </a:r>
            <a:r>
              <a:rPr lang="uk-UA" b="1" dirty="0" smtClean="0">
                <a:solidFill>
                  <a:srgbClr val="C00000"/>
                </a:solidFill>
                <a:latin typeface="Arial Narrow" pitchFamily="34" charset="0"/>
                <a:cs typeface="Angsana New" pitchFamily="18" charset="-34"/>
              </a:rPr>
              <a:t>» КРЕДИТНЫХ ПОРТФЕЛЕЙ</a:t>
            </a:r>
            <a:endParaRPr lang="ru-RU" b="1" dirty="0">
              <a:solidFill>
                <a:srgbClr val="C00000"/>
              </a:solidFill>
              <a:latin typeface="Arial Narrow" pitchFamily="34" charset="0"/>
              <a:cs typeface="Angsana New" pitchFamily="18" charset="-34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5645" y="818119"/>
            <a:ext cx="7853662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Увеличение </a:t>
            </a:r>
            <a:r>
              <a:rPr lang="ru-RU" sz="17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доходных активов без отвлечения гривневой ликвидности (мультипликация активов)</a:t>
            </a:r>
            <a:r>
              <a:rPr lang="en-US" sz="17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ru-RU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или</a:t>
            </a:r>
            <a:endParaRPr lang="ru-RU" sz="17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7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привлечение  </a:t>
            </a:r>
            <a:r>
              <a:rPr lang="ru-RU" sz="17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дополнительной гривневой ликвидности  по </a:t>
            </a:r>
            <a:r>
              <a:rPr lang="ru-RU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ru-RU" sz="17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приемлемым </a:t>
            </a:r>
            <a:r>
              <a:rPr lang="ru-RU" sz="17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ставкам и </a:t>
            </a:r>
            <a:r>
              <a:rPr lang="ru-RU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срокам.</a:t>
            </a:r>
            <a:r>
              <a:rPr lang="en-US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17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Снижение валютно-кредитных рисков по ипотечным кредитам физических лиц (через дедолларизацию).</a:t>
            </a:r>
          </a:p>
          <a:p>
            <a:pPr algn="just"/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Повышение значения норматива Н-2 ( достаточности регулятивного капитала) в результате применения пониженных весовых коэффициентов риска для:</a:t>
            </a:r>
            <a:endParaRPr lang="en-US" sz="1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жилищных </a:t>
            </a:r>
            <a:r>
              <a:rPr lang="ru-RU" sz="17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кредитов, включенных в ипотечное </a:t>
            </a:r>
            <a:r>
              <a:rPr lang="ru-RU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покрытие (находящихся </a:t>
            </a:r>
            <a:endParaRPr lang="ru-RU" sz="17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на балансе Банка) – 35%</a:t>
            </a:r>
          </a:p>
          <a:p>
            <a:endParaRPr lang="ru-RU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ипотечных </a:t>
            </a:r>
            <a:r>
              <a:rPr lang="ru-RU" sz="17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облигаций – </a:t>
            </a:r>
            <a:r>
              <a:rPr lang="en-US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50%</a:t>
            </a:r>
            <a:r>
              <a:rPr lang="ru-RU" sz="17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</a:t>
            </a:r>
          </a:p>
          <a:p>
            <a:endParaRPr lang="ru-RU" sz="1400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  </a:t>
            </a:r>
            <a:r>
              <a:rPr lang="ru-RU" sz="14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14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учете облигаций в портфеле </a:t>
            </a:r>
            <a:r>
              <a:rPr lang="ru-RU" sz="14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банка-кредитора</a:t>
            </a:r>
          </a:p>
          <a:p>
            <a:pPr indent="-342900">
              <a:buFont typeface="Arial" pitchFamily="34" charset="0"/>
              <a:buChar char="•"/>
            </a:pPr>
            <a:endParaRPr lang="ru-RU" sz="14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09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752633" y="70370"/>
            <a:ext cx="7671345" cy="461665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 Narrow" pitchFamily="34" charset="0"/>
                <a:cs typeface="Angsana New" pitchFamily="18" charset="-34"/>
              </a:rPr>
              <a:t> ОСНОВНЫЕ </a:t>
            </a:r>
            <a:r>
              <a:rPr lang="ru-RU" sz="2400" b="1" dirty="0" smtClean="0">
                <a:solidFill>
                  <a:srgbClr val="C00000"/>
                </a:solidFill>
                <a:latin typeface="Arial Narrow" pitchFamily="34" charset="0"/>
                <a:cs typeface="Angsana New" pitchFamily="18" charset="-34"/>
              </a:rPr>
              <a:t>ПРЕИМУЩЕСТВА  </a:t>
            </a:r>
            <a:r>
              <a:rPr lang="ru-RU" sz="2400" b="1" dirty="0">
                <a:solidFill>
                  <a:srgbClr val="C00000"/>
                </a:solidFill>
                <a:latin typeface="Arial Narrow" pitchFamily="34" charset="0"/>
                <a:cs typeface="Angsana New" pitchFamily="18" charset="-34"/>
              </a:rPr>
              <a:t>ИНВЕСТОРОВ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77231" y="1052736"/>
            <a:ext cx="766390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Многоуровневый </a:t>
            </a:r>
            <a:r>
              <a:rPr lang="ru-RU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механизм снижения рисков:</a:t>
            </a:r>
          </a:p>
          <a:p>
            <a:pPr algn="just"/>
            <a:endParaRPr lang="ru-RU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эффективный механизм усиления финансовой ответственности банков-оригинаторов через дифференцированное установление коэффициентов ипотечного покрытия (в зависимости от группы и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уровня проблемной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задолженности).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стабильные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платежи по кредитам платежеспособных  заемщиков с подтвержденной кредитной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историей.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аличие 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back-up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сервиса по сбору платежей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через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Ощадбанк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Укрэксимбанк  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адежный источник погашения облигаций – поступления от обратной уступки остатков пула банку - оригинатору ( или 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back-up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сервисному банку) накануне погашения облигаций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ипотека жилой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недвижимости с подтвержденными (актуальными) стоимостными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характеристиками для расчета 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LTV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(не более 75%)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фиксированная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ставка доходности на весь срок обращения облигаций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целевые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депозиты на счетах в госбанках и собственный капитал и резервы ПАТ «АРЖК».</a:t>
            </a:r>
          </a:p>
          <a:p>
            <a:pPr algn="just"/>
            <a:endParaRPr lang="ru-RU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2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83568" y="45786"/>
            <a:ext cx="7920880" cy="43088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200" b="1" dirty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Arial Narrow" pitchFamily="34" charset="0"/>
              </a:rPr>
              <a:t>ИПОТЕЧНЫЕ ОБЛИГАЦИИ, ВЫПУЩЕННЫЕ  АРЖК </a:t>
            </a:r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683568" y="476673"/>
            <a:ext cx="7920879" cy="567872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Clr>
                <a:srgbClr val="AD0101"/>
              </a:buClr>
              <a:buFont typeface="Arial" pitchFamily="34" charset="0"/>
              <a:buNone/>
            </a:pPr>
            <a:r>
              <a:rPr lang="ru-RU" sz="1700" b="1" smtClean="0">
                <a:solidFill>
                  <a:srgbClr val="303030"/>
                </a:solidFill>
                <a:latin typeface="Arial" charset="0"/>
              </a:rPr>
              <a:t>  </a:t>
            </a:r>
            <a:r>
              <a:rPr lang="ru-RU" sz="1600" smtClean="0">
                <a:solidFill>
                  <a:srgbClr val="303030"/>
                </a:solidFill>
                <a:latin typeface="Arial" charset="0"/>
              </a:rPr>
              <a:t> </a:t>
            </a:r>
            <a:r>
              <a:rPr lang="ru-RU" sz="1700" b="1" smtClean="0">
                <a:solidFill>
                  <a:srgbClr val="303030"/>
                </a:solidFill>
                <a:latin typeface="Arial" charset="0"/>
              </a:rPr>
              <a:t>АРЖК </a:t>
            </a:r>
            <a:r>
              <a:rPr lang="ru-RU" sz="1700" b="1" dirty="0" smtClean="0">
                <a:solidFill>
                  <a:srgbClr val="303030"/>
                </a:solidFill>
                <a:latin typeface="Arial" charset="0"/>
              </a:rPr>
              <a:t>провело выпуски двух серий обычных ипотечных облигаций на общую </a:t>
            </a:r>
            <a:r>
              <a:rPr lang="ru-RU" sz="1700" b="1" smtClean="0">
                <a:solidFill>
                  <a:srgbClr val="303030"/>
                </a:solidFill>
                <a:latin typeface="Arial" charset="0"/>
              </a:rPr>
              <a:t>сумму </a:t>
            </a:r>
            <a:r>
              <a:rPr lang="ru-RU" sz="1700" b="1">
                <a:solidFill>
                  <a:srgbClr val="303030"/>
                </a:solidFill>
                <a:latin typeface="Arial" charset="0"/>
              </a:rPr>
              <a:t>372 250 тыс. </a:t>
            </a:r>
            <a:r>
              <a:rPr lang="ru-RU" sz="1700" b="1" dirty="0" smtClean="0">
                <a:solidFill>
                  <a:srgbClr val="303030"/>
                </a:solidFill>
                <a:latin typeface="Arial" charset="0"/>
              </a:rPr>
              <a:t>грн</a:t>
            </a:r>
            <a:r>
              <a:rPr lang="ru-RU" sz="1700" b="1" smtClean="0">
                <a:solidFill>
                  <a:srgbClr val="303030"/>
                </a:solidFill>
                <a:latin typeface="Arial" charset="0"/>
              </a:rPr>
              <a:t>. </a:t>
            </a:r>
            <a:endParaRPr lang="ru-RU" sz="1700" b="1" dirty="0" smtClean="0">
              <a:solidFill>
                <a:srgbClr val="303030"/>
              </a:solidFill>
              <a:latin typeface="Arial" charset="0"/>
            </a:endParaRPr>
          </a:p>
          <a:p>
            <a:pPr marL="0" indent="0" algn="just">
              <a:lnSpc>
                <a:spcPct val="90000"/>
              </a:lnSpc>
              <a:buClr>
                <a:srgbClr val="AD0101"/>
              </a:buClr>
              <a:buFont typeface="Arial" pitchFamily="34" charset="0"/>
              <a:buNone/>
            </a:pPr>
            <a:endParaRPr lang="ru-RU" sz="1700" b="1" dirty="0" smtClean="0">
              <a:solidFill>
                <a:srgbClr val="303030"/>
              </a:solidFill>
              <a:latin typeface="Arial" charset="0"/>
            </a:endParaRPr>
          </a:p>
          <a:p>
            <a:pPr marL="0" indent="0" algn="just">
              <a:lnSpc>
                <a:spcPct val="90000"/>
              </a:lnSpc>
              <a:buClr>
                <a:srgbClr val="AD0101"/>
              </a:buClr>
              <a:buFont typeface="Arial" pitchFamily="34" charset="0"/>
              <a:buNone/>
            </a:pPr>
            <a:r>
              <a:rPr lang="ru-RU" sz="1700" b="1" dirty="0" smtClean="0">
                <a:solidFill>
                  <a:srgbClr val="303030"/>
                </a:solidFill>
                <a:latin typeface="Arial" charset="0"/>
              </a:rPr>
              <a:t>Параметры выпусков:</a:t>
            </a:r>
          </a:p>
          <a:p>
            <a:pPr algn="just">
              <a:lnSpc>
                <a:spcPct val="90000"/>
              </a:lnSpc>
              <a:buClr>
                <a:srgbClr val="AD0101"/>
              </a:buClr>
            </a:pPr>
            <a:r>
              <a:rPr lang="ru-RU" sz="1700" dirty="0" smtClean="0">
                <a:solidFill>
                  <a:srgbClr val="303030"/>
                </a:solidFill>
                <a:latin typeface="Arial" charset="0"/>
              </a:rPr>
              <a:t>Срок </a:t>
            </a:r>
            <a:r>
              <a:rPr lang="ru-RU" sz="1700" dirty="0">
                <a:solidFill>
                  <a:srgbClr val="303030"/>
                </a:solidFill>
                <a:latin typeface="Arial" charset="0"/>
              </a:rPr>
              <a:t>обращения  - 3 года</a:t>
            </a:r>
          </a:p>
          <a:p>
            <a:pPr algn="just">
              <a:lnSpc>
                <a:spcPct val="90000"/>
              </a:lnSpc>
              <a:buClr>
                <a:srgbClr val="AD0101"/>
              </a:buClr>
            </a:pPr>
            <a:r>
              <a:rPr lang="ru-RU" sz="1700" dirty="0" smtClean="0">
                <a:solidFill>
                  <a:srgbClr val="303030"/>
                </a:solidFill>
                <a:latin typeface="Arial" charset="0"/>
              </a:rPr>
              <a:t>Фиксированная доходность - 12,5 </a:t>
            </a:r>
            <a:r>
              <a:rPr lang="ru-RU" sz="1700" dirty="0">
                <a:solidFill>
                  <a:srgbClr val="303030"/>
                </a:solidFill>
                <a:latin typeface="Arial" charset="0"/>
              </a:rPr>
              <a:t>% годовых </a:t>
            </a:r>
          </a:p>
          <a:p>
            <a:pPr algn="just">
              <a:lnSpc>
                <a:spcPct val="90000"/>
              </a:lnSpc>
              <a:buClr>
                <a:srgbClr val="AD0101"/>
              </a:buClr>
            </a:pPr>
            <a:r>
              <a:rPr lang="ru-RU" sz="1700" dirty="0" smtClean="0">
                <a:solidFill>
                  <a:srgbClr val="303030"/>
                </a:solidFill>
                <a:latin typeface="Arial" charset="0"/>
              </a:rPr>
              <a:t>Погашение </a:t>
            </a:r>
            <a:r>
              <a:rPr lang="ru-RU" sz="1700" dirty="0">
                <a:solidFill>
                  <a:srgbClr val="303030"/>
                </a:solidFill>
                <a:latin typeface="Arial" charset="0"/>
              </a:rPr>
              <a:t>номинала  </a:t>
            </a:r>
            <a:r>
              <a:rPr lang="ru-RU" sz="1700" dirty="0" smtClean="0">
                <a:solidFill>
                  <a:srgbClr val="303030"/>
                </a:solidFill>
                <a:latin typeface="Arial" charset="0"/>
              </a:rPr>
              <a:t>облигаций путем </a:t>
            </a:r>
            <a:r>
              <a:rPr lang="ru-RU" sz="1700" dirty="0">
                <a:solidFill>
                  <a:srgbClr val="303030"/>
                </a:solidFill>
                <a:latin typeface="Arial" charset="0"/>
              </a:rPr>
              <a:t>амортизации (каждые 6 </a:t>
            </a:r>
            <a:r>
              <a:rPr lang="ru-RU" sz="1700" dirty="0" smtClean="0">
                <a:solidFill>
                  <a:srgbClr val="303030"/>
                </a:solidFill>
                <a:latin typeface="Arial" charset="0"/>
              </a:rPr>
              <a:t>месяцев, </a:t>
            </a:r>
            <a:r>
              <a:rPr lang="ru-RU" sz="1700" dirty="0">
                <a:solidFill>
                  <a:srgbClr val="303030"/>
                </a:solidFill>
                <a:latin typeface="Arial" charset="0"/>
              </a:rPr>
              <a:t>начиная со второго </a:t>
            </a:r>
            <a:r>
              <a:rPr lang="ru-RU" sz="1700" dirty="0" smtClean="0">
                <a:solidFill>
                  <a:srgbClr val="303030"/>
                </a:solidFill>
                <a:latin typeface="Arial" charset="0"/>
              </a:rPr>
              <a:t>года обращения).</a:t>
            </a:r>
          </a:p>
          <a:p>
            <a:pPr marL="0" indent="0" algn="just">
              <a:lnSpc>
                <a:spcPct val="90000"/>
              </a:lnSpc>
              <a:buClr>
                <a:srgbClr val="AD0101"/>
              </a:buClr>
              <a:buFont typeface="Arial" pitchFamily="34" charset="0"/>
              <a:buNone/>
            </a:pPr>
            <a:endParaRPr lang="ru-RU" sz="1700" dirty="0">
              <a:solidFill>
                <a:srgbClr val="303030"/>
              </a:solidFill>
              <a:latin typeface="Arial" charset="0"/>
            </a:endParaRPr>
          </a:p>
          <a:p>
            <a:pPr marL="0" indent="0" algn="just">
              <a:lnSpc>
                <a:spcPct val="90000"/>
              </a:lnSpc>
              <a:buClr>
                <a:srgbClr val="AD0101"/>
              </a:buClr>
              <a:buFont typeface="Arial" pitchFamily="34" charset="0"/>
              <a:buNone/>
            </a:pPr>
            <a:r>
              <a:rPr lang="ru-RU" sz="1700" b="1" dirty="0">
                <a:solidFill>
                  <a:srgbClr val="303030"/>
                </a:solidFill>
                <a:latin typeface="Arial" charset="0"/>
              </a:rPr>
              <a:t>Характеристика ипотечного покрытия </a:t>
            </a:r>
            <a:r>
              <a:rPr lang="ru-RU" sz="1700" b="1" dirty="0" smtClean="0">
                <a:solidFill>
                  <a:srgbClr val="303030"/>
                </a:solidFill>
                <a:latin typeface="Arial" charset="0"/>
              </a:rPr>
              <a:t>:</a:t>
            </a:r>
          </a:p>
          <a:p>
            <a:pPr algn="just">
              <a:lnSpc>
                <a:spcPct val="90000"/>
              </a:lnSpc>
              <a:buClr>
                <a:srgbClr val="AD0101"/>
              </a:buClr>
            </a:pPr>
            <a:r>
              <a:rPr lang="ru-RU" sz="1700" dirty="0">
                <a:solidFill>
                  <a:srgbClr val="303030"/>
                </a:solidFill>
                <a:latin typeface="Arial" charset="0"/>
              </a:rPr>
              <a:t>К</a:t>
            </a:r>
            <a:r>
              <a:rPr lang="ru-RU" sz="1700" dirty="0" smtClean="0">
                <a:solidFill>
                  <a:srgbClr val="303030"/>
                </a:solidFill>
                <a:latin typeface="Arial" charset="0"/>
              </a:rPr>
              <a:t>ачественные кредиты </a:t>
            </a:r>
            <a:r>
              <a:rPr lang="ru-RU" sz="1700" dirty="0">
                <a:solidFill>
                  <a:srgbClr val="303030"/>
                </a:solidFill>
                <a:latin typeface="Arial" charset="0"/>
              </a:rPr>
              <a:t>физическим </a:t>
            </a:r>
            <a:r>
              <a:rPr lang="ru-RU" sz="1700" dirty="0" smtClean="0">
                <a:solidFill>
                  <a:srgbClr val="303030"/>
                </a:solidFill>
                <a:latin typeface="Arial" charset="0"/>
              </a:rPr>
              <a:t>лицам (</a:t>
            </a:r>
            <a:r>
              <a:rPr lang="uk-UA" sz="1700" dirty="0" smtClean="0">
                <a:solidFill>
                  <a:srgbClr val="303030"/>
                </a:solidFill>
                <a:latin typeface="Arial" charset="0"/>
              </a:rPr>
              <a:t>І,ІІ</a:t>
            </a:r>
            <a:r>
              <a:rPr lang="en-US" sz="1700" dirty="0" smtClean="0">
                <a:solidFill>
                  <a:srgbClr val="303030"/>
                </a:solidFill>
                <a:latin typeface="Arial" charset="0"/>
              </a:rPr>
              <a:t> </a:t>
            </a:r>
            <a:r>
              <a:rPr lang="ru-RU" sz="1700" dirty="0" smtClean="0">
                <a:solidFill>
                  <a:srgbClr val="303030"/>
                </a:solidFill>
                <a:latin typeface="Arial" charset="0"/>
              </a:rPr>
              <a:t>категорий риска), </a:t>
            </a:r>
            <a:r>
              <a:rPr lang="ru-RU" sz="1700" dirty="0">
                <a:solidFill>
                  <a:srgbClr val="303030"/>
                </a:solidFill>
                <a:latin typeface="Arial" charset="0"/>
              </a:rPr>
              <a:t>обеспеченные жилой </a:t>
            </a:r>
            <a:r>
              <a:rPr lang="ru-RU" sz="1700" dirty="0" smtClean="0">
                <a:solidFill>
                  <a:srgbClr val="303030"/>
                </a:solidFill>
                <a:latin typeface="Arial" charset="0"/>
              </a:rPr>
              <a:t>недвижимостью.</a:t>
            </a:r>
            <a:endParaRPr lang="ru-RU" sz="1700" dirty="0">
              <a:solidFill>
                <a:srgbClr val="303030"/>
              </a:solidFill>
              <a:latin typeface="Arial" charset="0"/>
            </a:endParaRPr>
          </a:p>
          <a:p>
            <a:pPr algn="just">
              <a:lnSpc>
                <a:spcPct val="90000"/>
              </a:lnSpc>
              <a:buClr>
                <a:srgbClr val="AD0101"/>
              </a:buClr>
            </a:pPr>
            <a:r>
              <a:rPr lang="ru-RU" sz="1700" dirty="0" smtClean="0">
                <a:solidFill>
                  <a:srgbClr val="303030"/>
                </a:solidFill>
                <a:latin typeface="Arial" charset="0"/>
              </a:rPr>
              <a:t>Среднее значение </a:t>
            </a:r>
            <a:r>
              <a:rPr lang="en-US" sz="1700" dirty="0" smtClean="0">
                <a:solidFill>
                  <a:srgbClr val="303030"/>
                </a:solidFill>
                <a:latin typeface="Arial" charset="0"/>
              </a:rPr>
              <a:t>LTV</a:t>
            </a:r>
            <a:r>
              <a:rPr lang="ru-RU" sz="1700" dirty="0" smtClean="0">
                <a:solidFill>
                  <a:srgbClr val="303030"/>
                </a:solidFill>
                <a:latin typeface="Arial" charset="0"/>
              </a:rPr>
              <a:t>  </a:t>
            </a:r>
            <a:r>
              <a:rPr lang="ru-RU" sz="1700" dirty="0">
                <a:solidFill>
                  <a:srgbClr val="303030"/>
                </a:solidFill>
                <a:latin typeface="Arial" charset="0"/>
              </a:rPr>
              <a:t>46</a:t>
            </a:r>
            <a:r>
              <a:rPr lang="ru-RU" sz="1700" dirty="0" smtClean="0">
                <a:solidFill>
                  <a:srgbClr val="303030"/>
                </a:solidFill>
                <a:latin typeface="Arial" charset="0"/>
              </a:rPr>
              <a:t>%</a:t>
            </a:r>
          </a:p>
          <a:p>
            <a:pPr algn="just">
              <a:lnSpc>
                <a:spcPct val="90000"/>
              </a:lnSpc>
              <a:buClr>
                <a:srgbClr val="AD0101"/>
              </a:buClr>
            </a:pPr>
            <a:r>
              <a:rPr lang="ru-RU" sz="1700" dirty="0" smtClean="0">
                <a:solidFill>
                  <a:srgbClr val="303030"/>
                </a:solidFill>
                <a:latin typeface="Arial" charset="0"/>
              </a:rPr>
              <a:t>Размер ипотечного покрытия превышает задолженность по облигациям (коэф</a:t>
            </a:r>
            <a:r>
              <a:rPr lang="ru-RU" sz="1700" dirty="0">
                <a:solidFill>
                  <a:srgbClr val="303030"/>
                </a:solidFill>
                <a:latin typeface="Arial" charset="0"/>
              </a:rPr>
              <a:t>ф</a:t>
            </a:r>
            <a:r>
              <a:rPr lang="ru-RU" sz="1700" dirty="0" smtClean="0">
                <a:solidFill>
                  <a:srgbClr val="303030"/>
                </a:solidFill>
                <a:latin typeface="Arial" charset="0"/>
              </a:rPr>
              <a:t>ициент ипотечного покрытия не более 0,85</a:t>
            </a:r>
            <a:r>
              <a:rPr lang="ru-RU" sz="1700" dirty="0">
                <a:solidFill>
                  <a:srgbClr val="303030"/>
                </a:solidFill>
                <a:latin typeface="Arial" charset="0"/>
              </a:rPr>
              <a:t>)</a:t>
            </a:r>
            <a:r>
              <a:rPr lang="ru-RU" sz="1700" dirty="0" smtClean="0">
                <a:solidFill>
                  <a:srgbClr val="303030"/>
                </a:solidFill>
                <a:latin typeface="Arial" charset="0"/>
              </a:rPr>
              <a:t> </a:t>
            </a:r>
            <a:endParaRPr lang="ru-RU" sz="1600" dirty="0">
              <a:solidFill>
                <a:srgbClr val="30303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43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155399"/>
            <a:ext cx="1333044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016612" y="6155399"/>
            <a:ext cx="6443820" cy="369332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 Narrow" pitchFamily="34" charset="0"/>
              </a:rPr>
              <a:t>АГЕНТСТВО ПО РЕФИНАНСИРОВАНИЮ ЖИЛИЩНЫХ КРЕДИТОВ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016612" y="1511441"/>
            <a:ext cx="516632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ПАТ </a:t>
            </a:r>
            <a:endParaRPr lang="en-US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«Агентство по рефинансированию жилищных кредитов»</a:t>
            </a:r>
          </a:p>
          <a:p>
            <a:pPr algn="ctr"/>
            <a:endParaRPr lang="ru-RU" sz="1600" b="1" dirty="0">
              <a:solidFill>
                <a:srgbClr val="303030">
                  <a:lumMod val="90000"/>
                  <a:lumOff val="1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dirty="0">
              <a:solidFill>
                <a:srgbClr val="303030">
                  <a:lumMod val="90000"/>
                  <a:lumOff val="1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dirty="0">
              <a:solidFill>
                <a:srgbClr val="303030">
                  <a:lumMod val="90000"/>
                  <a:lumOff val="1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dirty="0">
              <a:solidFill>
                <a:srgbClr val="303030">
                  <a:lumMod val="90000"/>
                  <a:lumOff val="1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dirty="0">
              <a:solidFill>
                <a:srgbClr val="303030">
                  <a:lumMod val="90000"/>
                  <a:lumOff val="1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dirty="0">
              <a:solidFill>
                <a:srgbClr val="303030">
                  <a:lumMod val="90000"/>
                  <a:lumOff val="1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dirty="0">
              <a:solidFill>
                <a:srgbClr val="303030">
                  <a:lumMod val="90000"/>
                  <a:lumOff val="1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dirty="0">
              <a:solidFill>
                <a:srgbClr val="303030">
                  <a:lumMod val="90000"/>
                  <a:lumOff val="1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>
                <a:solidFill>
                  <a:srgbClr val="303030">
                    <a:lumMod val="90000"/>
                    <a:lumOff val="10000"/>
                  </a:srgbClr>
                </a:solidFill>
                <a:latin typeface="Arial" pitchFamily="34" charset="0"/>
                <a:cs typeface="Arial" pitchFamily="34" charset="0"/>
              </a:rPr>
              <a:t>Украина, 01033,</a:t>
            </a:r>
          </a:p>
          <a:p>
            <a:pPr algn="ctr"/>
            <a:r>
              <a:rPr lang="ru-RU" sz="1600" b="1" dirty="0">
                <a:solidFill>
                  <a:srgbClr val="303030">
                    <a:lumMod val="90000"/>
                    <a:lumOff val="10000"/>
                  </a:srgbClr>
                </a:solidFill>
                <a:latin typeface="Arial" pitchFamily="34" charset="0"/>
                <a:cs typeface="Arial" pitchFamily="34" charset="0"/>
              </a:rPr>
              <a:t>г. Киев, ул. Гайдара, 50 В</a:t>
            </a:r>
          </a:p>
          <a:p>
            <a:pPr algn="ctr"/>
            <a:endParaRPr lang="ru-RU" sz="1600" b="1" dirty="0">
              <a:solidFill>
                <a:srgbClr val="303030">
                  <a:lumMod val="90000"/>
                  <a:lumOff val="1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>
                <a:solidFill>
                  <a:srgbClr val="303030">
                    <a:lumMod val="90000"/>
                    <a:lumOff val="10000"/>
                  </a:srgbClr>
                </a:solidFill>
                <a:latin typeface="Arial" pitchFamily="34" charset="0"/>
                <a:cs typeface="Arial" pitchFamily="34" charset="0"/>
              </a:rPr>
              <a:t>Тел./факс: +38 044 201 31 10</a:t>
            </a:r>
          </a:p>
          <a:p>
            <a:pPr algn="ctr"/>
            <a:r>
              <a:rPr lang="en-US" sz="1600" b="1" dirty="0">
                <a:solidFill>
                  <a:srgbClr val="303030">
                    <a:lumMod val="90000"/>
                    <a:lumOff val="10000"/>
                  </a:srgbClr>
                </a:solidFill>
                <a:latin typeface="Arial" pitchFamily="34" charset="0"/>
                <a:cs typeface="Arial" pitchFamily="34" charset="0"/>
              </a:rPr>
              <a:t>E-mail: </a:t>
            </a:r>
            <a:r>
              <a:rPr lang="en-US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office@re-finance.com.ua</a:t>
            </a:r>
          </a:p>
          <a:p>
            <a:pPr algn="ctr"/>
            <a:r>
              <a:rPr lang="en-US" sz="1600" b="1" dirty="0">
                <a:solidFill>
                  <a:srgbClr val="303030">
                    <a:lumMod val="90000"/>
                    <a:lumOff val="10000"/>
                  </a:srgbClr>
                </a:solidFill>
                <a:latin typeface="Arial" pitchFamily="34" charset="0"/>
                <a:cs typeface="Arial" pitchFamily="34" charset="0"/>
              </a:rPr>
              <a:t>web: </a:t>
            </a:r>
            <a:r>
              <a:rPr lang="en-US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www.re-finance.com.ua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\\S01\RedirectedFolders\BelyayevaZM\Desktop\SPV\char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478" y="2996952"/>
            <a:ext cx="1333044" cy="1245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67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607</Words>
  <Application>Microsoft Office PowerPoint</Application>
  <PresentationFormat>Экран (4:3)</PresentationFormat>
  <Paragraphs>114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NewsPrint</vt:lpstr>
      <vt:lpstr>1_NewsPrint</vt:lpstr>
      <vt:lpstr>г. Киев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Зінаїда  Беляєва</dc:creator>
  <cp:lastModifiedBy>Олександра Смородська</cp:lastModifiedBy>
  <cp:revision>72</cp:revision>
  <cp:lastPrinted>2013-06-06T11:29:38Z</cp:lastPrinted>
  <dcterms:created xsi:type="dcterms:W3CDTF">2013-05-28T08:22:24Z</dcterms:created>
  <dcterms:modified xsi:type="dcterms:W3CDTF">2014-05-07T13:45:41Z</dcterms:modified>
</cp:coreProperties>
</file>